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4"/>
  </p:notesMasterIdLst>
  <p:handoutMasterIdLst>
    <p:handoutMasterId r:id="rId15"/>
  </p:handoutMasterIdLst>
  <p:sldIdLst>
    <p:sldId id="257" r:id="rId2"/>
    <p:sldId id="258" r:id="rId3"/>
    <p:sldId id="260" r:id="rId4"/>
    <p:sldId id="259" r:id="rId5"/>
    <p:sldId id="262" r:id="rId6"/>
    <p:sldId id="263" r:id="rId7"/>
    <p:sldId id="264" r:id="rId8"/>
    <p:sldId id="267" r:id="rId9"/>
    <p:sldId id="268" r:id="rId10"/>
    <p:sldId id="269" r:id="rId11"/>
    <p:sldId id="265" r:id="rId12"/>
    <p:sldId id="270" r:id="rId13"/>
  </p:sldIdLst>
  <p:sldSz cx="12192000" cy="6858000"/>
  <p:notesSz cx="6858000" cy="9144000"/>
  <p:defaultTextStyle>
    <a:defPPr rtl="0">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24"/>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główek — symbol zastępczy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Data — symbol zastępczy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A4951B4C-E71D-47C3-953B-7A49E66CC57A}" type="datetime1">
              <a:rPr lang="pl-PL" smtClean="0"/>
              <a:t>04.09.2022</a:t>
            </a:fld>
            <a:endParaRPr lang="en-US" dirty="0"/>
          </a:p>
        </p:txBody>
      </p:sp>
      <p:sp>
        <p:nvSpPr>
          <p:cNvPr id="4" name="Stopka — symbol zastępczy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Numer slajdu — symbol zastępczy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1A8EE09-76CC-4000-B080-9F213DA7DCEF}" type="slidenum">
              <a:rPr lang="en-US" smtClean="0"/>
              <a:t>‹#›</a:t>
            </a:fld>
            <a:endParaRPr lang="en-US"/>
          </a:p>
        </p:txBody>
      </p:sp>
    </p:spTree>
    <p:extLst>
      <p:ext uri="{BB962C8B-B14F-4D97-AF65-F5344CB8AC3E}">
        <p14:creationId xmlns:p14="http://schemas.microsoft.com/office/powerpoint/2010/main" val="63868124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główek — symbol zastępczy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Data — symbol zastępcz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AFA104C3-E9F5-4CA7-B06F-C468484B201B}" type="datetime1">
              <a:rPr lang="pl-PL" smtClean="0"/>
              <a:t>04.09.2022</a:t>
            </a:fld>
            <a:endParaRPr lang="en-US"/>
          </a:p>
        </p:txBody>
      </p:sp>
      <p:sp>
        <p:nvSpPr>
          <p:cNvPr id="4" name="Obraz slajdu — symbol zastępcz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Notatki — symbol zastępcz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pl"/>
              <a:t>Kliknij, aby edytować style wzorca tekstu</a:t>
            </a:r>
            <a:endParaRPr lang="en-US"/>
          </a:p>
          <a:p>
            <a:pPr lvl="1" rtl="0"/>
            <a:r>
              <a:rPr lang="pl"/>
              <a:t>Drugi poziom</a:t>
            </a:r>
          </a:p>
          <a:p>
            <a:pPr lvl="2" rtl="0"/>
            <a:r>
              <a:rPr lang="pl"/>
              <a:t>Trzeci poziom</a:t>
            </a:r>
          </a:p>
          <a:p>
            <a:pPr lvl="3" rtl="0"/>
            <a:r>
              <a:rPr lang="pl"/>
              <a:t>Czwarty poziom</a:t>
            </a:r>
          </a:p>
          <a:p>
            <a:pPr lvl="4" rtl="0"/>
            <a:r>
              <a:rPr lang="pl"/>
              <a:t>Piąty poziom</a:t>
            </a:r>
            <a:endParaRPr lang="en-US"/>
          </a:p>
        </p:txBody>
      </p:sp>
      <p:sp>
        <p:nvSpPr>
          <p:cNvPr id="6" name="Stopka — symbol zastępczy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Numer slajdu — symbol zastępcz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8E40627-AA7D-471F-B5F2-0BF9E4C68EB6}" type="slidenum">
              <a:rPr lang="en-US" smtClean="0"/>
              <a:t>‹#›</a:t>
            </a:fld>
            <a:endParaRPr lang="en-US"/>
          </a:p>
        </p:txBody>
      </p:sp>
    </p:spTree>
    <p:extLst>
      <p:ext uri="{BB962C8B-B14F-4D97-AF65-F5344CB8AC3E}">
        <p14:creationId xmlns:p14="http://schemas.microsoft.com/office/powerpoint/2010/main" val="40995452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5" name="Prostokąt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10" name="Prostokąt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Prostokąt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Prostokąt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upa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Łącznik prosty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Łącznik prosty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Łącznik prosty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ytuł 1"/>
          <p:cNvSpPr>
            <a:spLocks noGrp="1"/>
          </p:cNvSpPr>
          <p:nvPr>
            <p:ph type="ctrTitle"/>
          </p:nvPr>
        </p:nvSpPr>
        <p:spPr>
          <a:xfrm>
            <a:off x="1629103" y="2244830"/>
            <a:ext cx="8933796" cy="2437232"/>
          </a:xfrm>
        </p:spPr>
        <p:txBody>
          <a:bodyPr tIns="45720" bIns="45720" rtlCol="0" anchor="ctr">
            <a:noAutofit/>
          </a:bodyPr>
          <a:lstStyle>
            <a:lvl1pPr algn="ctr">
              <a:lnSpc>
                <a:spcPct val="83000"/>
              </a:lnSpc>
              <a:defRPr lang="en-US" sz="6000" b="0" kern="1200" cap="all" spc="-100" baseline="0" dirty="0">
                <a:solidFill>
                  <a:schemeClr val="tx1">
                    <a:lumMod val="85000"/>
                    <a:lumOff val="15000"/>
                  </a:schemeClr>
                </a:solidFill>
                <a:effectLst/>
                <a:latin typeface="+mj-lt"/>
                <a:ea typeface="+mn-ea"/>
                <a:cs typeface="+mn-cs"/>
              </a:defRPr>
            </a:lvl1pPr>
          </a:lstStyle>
          <a:p>
            <a:pPr rtl="0"/>
            <a:r>
              <a:rPr lang="pl-PL"/>
              <a:t>Kliknij, aby edytować styl</a:t>
            </a:r>
            <a:endParaRPr lang="en-US" dirty="0"/>
          </a:p>
        </p:txBody>
      </p:sp>
      <p:sp>
        <p:nvSpPr>
          <p:cNvPr id="3" name="Podtytuł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pl-PL"/>
              <a:t>Kliknij, aby edytować styl wzorca podtytułu</a:t>
            </a:r>
            <a:endParaRPr lang="en-US" dirty="0"/>
          </a:p>
        </p:txBody>
      </p:sp>
      <p:sp>
        <p:nvSpPr>
          <p:cNvPr id="20" name="Data — symbol zastępczy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mn-lt"/>
              </a:defRPr>
            </a:lvl1pPr>
          </a:lstStyle>
          <a:p>
            <a:pPr rtl="0"/>
            <a:fld id="{CAF0B5FE-B6B9-428C-8DD3-F67FBA667806}" type="datetime1">
              <a:rPr lang="pl-PL" smtClean="0"/>
              <a:t>04.09.2022</a:t>
            </a:fld>
            <a:endParaRPr lang="en-US" dirty="0"/>
          </a:p>
        </p:txBody>
      </p:sp>
      <p:sp>
        <p:nvSpPr>
          <p:cNvPr id="21" name="Stopka — symbol zastępczy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defRPr>
            </a:lvl1pPr>
          </a:lstStyle>
          <a:p>
            <a:pPr rtl="0"/>
            <a:endParaRPr lang="en-US" dirty="0"/>
          </a:p>
        </p:txBody>
      </p:sp>
      <p:sp>
        <p:nvSpPr>
          <p:cNvPr id="22" name="Numer slajdu — symbol zastępczy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defRPr>
            </a:lvl1pPr>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lstStyle/>
          <a:p>
            <a:pPr rtl="0"/>
            <a:r>
              <a:rPr lang="pl-PL"/>
              <a:t>Kliknij, aby edytować styl</a:t>
            </a:r>
            <a:endParaRPr lang="en-US" dirty="0"/>
          </a:p>
        </p:txBody>
      </p:sp>
      <p:sp>
        <p:nvSpPr>
          <p:cNvPr id="3" name="Tekst pionowy — symbol zastępczy 2"/>
          <p:cNvSpPr>
            <a:spLocks noGrp="1"/>
          </p:cNvSpPr>
          <p:nvPr>
            <p:ph type="body" orient="vert" idx="1"/>
          </p:nvPr>
        </p:nvSpPr>
        <p:spPr/>
        <p:txBody>
          <a:bodyPr vert="eaVert" rtlCol="0"/>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lang="en-US" dirty="0"/>
          </a:p>
        </p:txBody>
      </p:sp>
      <p:sp>
        <p:nvSpPr>
          <p:cNvPr id="4" name="Data — symbol zastępczy 3"/>
          <p:cNvSpPr>
            <a:spLocks noGrp="1"/>
          </p:cNvSpPr>
          <p:nvPr>
            <p:ph type="dt" sz="half" idx="10"/>
          </p:nvPr>
        </p:nvSpPr>
        <p:spPr/>
        <p:txBody>
          <a:bodyPr rtlCol="0"/>
          <a:lstStyle/>
          <a:p>
            <a:pPr rtl="0"/>
            <a:fld id="{7AA18235-84BE-44AD-BA13-BD35A730FBFB}" type="datetime1">
              <a:rPr lang="pl-PL" smtClean="0"/>
              <a:t>04.09.2022</a:t>
            </a:fld>
            <a:endParaRPr lang="en-US"/>
          </a:p>
        </p:txBody>
      </p:sp>
      <p:sp>
        <p:nvSpPr>
          <p:cNvPr id="5" name="Stopka — symbol zastępczy 4"/>
          <p:cNvSpPr>
            <a:spLocks noGrp="1"/>
          </p:cNvSpPr>
          <p:nvPr>
            <p:ph type="ftr" sz="quarter" idx="11"/>
          </p:nvPr>
        </p:nvSpPr>
        <p:spPr/>
        <p:txBody>
          <a:bodyPr rtlCol="0"/>
          <a:lstStyle/>
          <a:p>
            <a:pPr rtl="0"/>
            <a:endParaRPr lang="en-US"/>
          </a:p>
        </p:txBody>
      </p:sp>
      <p:sp>
        <p:nvSpPr>
          <p:cNvPr id="6" name="Numer slajdu — symbol zastępczy 5"/>
          <p:cNvSpPr>
            <a:spLocks noGrp="1"/>
          </p:cNvSpPr>
          <p:nvPr>
            <p:ph type="sldNum" sz="quarter" idx="12"/>
          </p:nvPr>
        </p:nvSpPr>
        <p:spPr/>
        <p:txBody>
          <a:bodyPr rtlCol="0"/>
          <a:lstStyle/>
          <a:p>
            <a:pPr rtl="0"/>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991600" y="762000"/>
            <a:ext cx="2362200" cy="5257800"/>
          </a:xfrm>
        </p:spPr>
        <p:txBody>
          <a:bodyPr vert="eaVert" rtlCol="0"/>
          <a:lstStyle/>
          <a:p>
            <a:pPr rtl="0"/>
            <a:r>
              <a:rPr lang="pl-PL"/>
              <a:t>Kliknij, aby edytować styl</a:t>
            </a:r>
            <a:endParaRPr lang="en-US" dirty="0"/>
          </a:p>
        </p:txBody>
      </p:sp>
      <p:sp>
        <p:nvSpPr>
          <p:cNvPr id="3" name="Tekst pionowy — symbol zastępczy 2"/>
          <p:cNvSpPr>
            <a:spLocks noGrp="1"/>
          </p:cNvSpPr>
          <p:nvPr>
            <p:ph type="body" orient="vert" idx="1"/>
          </p:nvPr>
        </p:nvSpPr>
        <p:spPr>
          <a:xfrm>
            <a:off x="838200" y="762000"/>
            <a:ext cx="8077200" cy="5257800"/>
          </a:xfrm>
        </p:spPr>
        <p:txBody>
          <a:bodyPr vert="eaVert" rtlCol="0"/>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lang="en-US" dirty="0"/>
          </a:p>
        </p:txBody>
      </p:sp>
      <p:sp>
        <p:nvSpPr>
          <p:cNvPr id="4" name="Data — symbol zastępczy 3"/>
          <p:cNvSpPr>
            <a:spLocks noGrp="1"/>
          </p:cNvSpPr>
          <p:nvPr>
            <p:ph type="dt" sz="half" idx="10"/>
          </p:nvPr>
        </p:nvSpPr>
        <p:spPr/>
        <p:txBody>
          <a:bodyPr rtlCol="0"/>
          <a:lstStyle/>
          <a:p>
            <a:pPr rtl="0"/>
            <a:fld id="{BDB7FAD6-3A28-4146-9AA2-0365802DD587}" type="datetime1">
              <a:rPr lang="pl-PL" smtClean="0"/>
              <a:t>04.09.2022</a:t>
            </a:fld>
            <a:endParaRPr lang="en-US"/>
          </a:p>
        </p:txBody>
      </p:sp>
      <p:sp>
        <p:nvSpPr>
          <p:cNvPr id="5" name="Stopka — symbol zastępczy 4"/>
          <p:cNvSpPr>
            <a:spLocks noGrp="1"/>
          </p:cNvSpPr>
          <p:nvPr>
            <p:ph type="ftr" sz="quarter" idx="11"/>
          </p:nvPr>
        </p:nvSpPr>
        <p:spPr/>
        <p:txBody>
          <a:bodyPr rtlCol="0"/>
          <a:lstStyle/>
          <a:p>
            <a:pPr rtl="0"/>
            <a:endParaRPr lang="en-US"/>
          </a:p>
        </p:txBody>
      </p:sp>
      <p:sp>
        <p:nvSpPr>
          <p:cNvPr id="6" name="Numer slajdu — symbol zastępczy 5"/>
          <p:cNvSpPr>
            <a:spLocks noGrp="1"/>
          </p:cNvSpPr>
          <p:nvPr>
            <p:ph type="sldNum" sz="quarter" idx="12"/>
          </p:nvPr>
        </p:nvSpPr>
        <p:spPr/>
        <p:txBody>
          <a:bodyPr rtlCol="0"/>
          <a:lstStyle/>
          <a:p>
            <a:pPr rtl="0"/>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lstStyle/>
          <a:p>
            <a:pPr rtl="0"/>
            <a:r>
              <a:rPr lang="pl-PL"/>
              <a:t>Kliknij, aby edytować styl</a:t>
            </a:r>
            <a:endParaRPr lang="en-US" dirty="0"/>
          </a:p>
        </p:txBody>
      </p:sp>
      <p:sp>
        <p:nvSpPr>
          <p:cNvPr id="3" name="Zawartość — symbol zastępczy 2"/>
          <p:cNvSpPr>
            <a:spLocks noGrp="1"/>
          </p:cNvSpPr>
          <p:nvPr>
            <p:ph idx="1"/>
          </p:nvPr>
        </p:nvSpPr>
        <p:spPr/>
        <p:txBody>
          <a:bodyPr rtlCol="0"/>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lang="en-US" dirty="0"/>
          </a:p>
        </p:txBody>
      </p:sp>
      <p:sp>
        <p:nvSpPr>
          <p:cNvPr id="4" name="Data — symbol zastępczy 3"/>
          <p:cNvSpPr>
            <a:spLocks noGrp="1"/>
          </p:cNvSpPr>
          <p:nvPr>
            <p:ph type="dt" sz="half" idx="10"/>
          </p:nvPr>
        </p:nvSpPr>
        <p:spPr/>
        <p:txBody>
          <a:bodyPr rtlCol="0"/>
          <a:lstStyle/>
          <a:p>
            <a:pPr rtl="0"/>
            <a:fld id="{C1E9466F-1777-43CA-ABA8-641A28AAF006}" type="datetime1">
              <a:rPr lang="pl-PL" smtClean="0"/>
              <a:t>04.09.2022</a:t>
            </a:fld>
            <a:endParaRPr lang="en-US" dirty="0"/>
          </a:p>
        </p:txBody>
      </p:sp>
      <p:sp>
        <p:nvSpPr>
          <p:cNvPr id="5" name="Stopka — symbol zastępczy 4"/>
          <p:cNvSpPr>
            <a:spLocks noGrp="1"/>
          </p:cNvSpPr>
          <p:nvPr>
            <p:ph type="ftr" sz="quarter" idx="11"/>
          </p:nvPr>
        </p:nvSpPr>
        <p:spPr/>
        <p:txBody>
          <a:bodyPr rtlCol="0"/>
          <a:lstStyle/>
          <a:p>
            <a:pPr rtl="0"/>
            <a:endParaRPr lang="en-US" dirty="0"/>
          </a:p>
        </p:txBody>
      </p:sp>
      <p:sp>
        <p:nvSpPr>
          <p:cNvPr id="6" name="Numer slajdu — symbol zastępczy 5"/>
          <p:cNvSpPr>
            <a:spLocks noGrp="1"/>
          </p:cNvSpPr>
          <p:nvPr>
            <p:ph type="sldNum" sz="quarter" idx="12"/>
          </p:nvPr>
        </p:nvSpPr>
        <p:spPr/>
        <p:txBody>
          <a:bodyPr rtlCol="0"/>
          <a:lstStyle/>
          <a:p>
            <a:pPr rtl="0"/>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15" name="Prostokąt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23" name="Prostokąt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Prostokąt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Prostokąt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a:xfrm>
            <a:off x="1629156" y="2275165"/>
            <a:ext cx="8933688" cy="2406895"/>
          </a:xfrm>
        </p:spPr>
        <p:txBody>
          <a:bodyPr rtlCol="0" anchor="ctr">
            <a:noAutofit/>
          </a:bodyPr>
          <a:lstStyle>
            <a:lvl1pPr algn="ctr">
              <a:lnSpc>
                <a:spcPct val="83000"/>
              </a:lnSpc>
              <a:defRPr lang="en-US" sz="6000" kern="1200" cap="all" spc="-100" baseline="0" dirty="0">
                <a:solidFill>
                  <a:schemeClr val="tx1">
                    <a:lumMod val="85000"/>
                    <a:lumOff val="15000"/>
                  </a:schemeClr>
                </a:solidFill>
                <a:effectLst/>
                <a:latin typeface="+mj-lt"/>
                <a:ea typeface="+mn-ea"/>
                <a:cs typeface="+mn-cs"/>
              </a:defRPr>
            </a:lvl1pPr>
          </a:lstStyle>
          <a:p>
            <a:pPr rtl="0"/>
            <a:r>
              <a:rPr lang="pl-PL"/>
              <a:t>Kliknij, aby edytować styl</a:t>
            </a:r>
            <a:endParaRPr lang="en-US" dirty="0"/>
          </a:p>
        </p:txBody>
      </p:sp>
      <p:grpSp>
        <p:nvGrpSpPr>
          <p:cNvPr id="16" name="Grupa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Łącznik prosty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Łącznik prosty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Łącznik prosty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kst — symbol zastępczy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l-PL"/>
              <a:t>Kliknij, aby edytować style wzorca tekstu</a:t>
            </a:r>
          </a:p>
        </p:txBody>
      </p:sp>
      <p:sp>
        <p:nvSpPr>
          <p:cNvPr id="4" name="Data — symbol zastępczy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mn-lt"/>
                <a:ea typeface="+mn-ea"/>
                <a:cs typeface="+mn-cs"/>
              </a:defRPr>
            </a:lvl1pPr>
          </a:lstStyle>
          <a:p>
            <a:pPr rtl="0"/>
            <a:fld id="{94A49ABD-671B-4C2A-8992-625D1179B047}" type="datetime1">
              <a:rPr lang="pl-PL" smtClean="0"/>
              <a:t>04.09.2022</a:t>
            </a:fld>
            <a:endParaRPr lang="en-US" dirty="0"/>
          </a:p>
        </p:txBody>
      </p:sp>
      <p:sp>
        <p:nvSpPr>
          <p:cNvPr id="5" name="Stopka — symbol zastępczy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defRPr>
            </a:lvl1pPr>
          </a:lstStyle>
          <a:p>
            <a:pPr rtl="0"/>
            <a:endParaRPr lang="en-US" dirty="0"/>
          </a:p>
        </p:txBody>
      </p:sp>
      <p:sp>
        <p:nvSpPr>
          <p:cNvPr id="6" name="Numer slajdu — symbol zastępczy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defRPr>
            </a:lvl1pPr>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ytuł 7"/>
          <p:cNvSpPr>
            <a:spLocks noGrp="1"/>
          </p:cNvSpPr>
          <p:nvPr>
            <p:ph type="title"/>
          </p:nvPr>
        </p:nvSpPr>
        <p:spPr/>
        <p:txBody>
          <a:bodyPr rtlCol="0"/>
          <a:lstStyle/>
          <a:p>
            <a:pPr rtl="0"/>
            <a:r>
              <a:rPr lang="pl-PL"/>
              <a:t>Kliknij, aby edytować styl</a:t>
            </a:r>
            <a:endParaRPr lang="en-US" dirty="0"/>
          </a:p>
        </p:txBody>
      </p:sp>
      <p:sp>
        <p:nvSpPr>
          <p:cNvPr id="3" name="Zawartość — symbol zastępczy 2"/>
          <p:cNvSpPr>
            <a:spLocks noGrp="1"/>
          </p:cNvSpPr>
          <p:nvPr>
            <p:ph sz="half" idx="1"/>
          </p:nvPr>
        </p:nvSpPr>
        <p:spPr>
          <a:xfrm>
            <a:off x="106680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lang="en-US" dirty="0"/>
          </a:p>
        </p:txBody>
      </p:sp>
      <p:sp>
        <p:nvSpPr>
          <p:cNvPr id="4" name="Zawartość — symbol zastępczy 3"/>
          <p:cNvSpPr>
            <a:spLocks noGrp="1"/>
          </p:cNvSpPr>
          <p:nvPr>
            <p:ph sz="half" idx="2"/>
          </p:nvPr>
        </p:nvSpPr>
        <p:spPr>
          <a:xfrm>
            <a:off x="646176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lang="en-US" dirty="0"/>
          </a:p>
        </p:txBody>
      </p:sp>
      <p:sp>
        <p:nvSpPr>
          <p:cNvPr id="5" name="Data — symbol zastępczy 4"/>
          <p:cNvSpPr>
            <a:spLocks noGrp="1"/>
          </p:cNvSpPr>
          <p:nvPr>
            <p:ph type="dt" sz="half" idx="10"/>
          </p:nvPr>
        </p:nvSpPr>
        <p:spPr/>
        <p:txBody>
          <a:bodyPr rtlCol="0"/>
          <a:lstStyle/>
          <a:p>
            <a:pPr rtl="0"/>
            <a:fld id="{8DF64A7B-73CE-4A0D-B21F-1EBC66A983AC}" type="datetime1">
              <a:rPr lang="pl-PL" smtClean="0"/>
              <a:t>04.09.2022</a:t>
            </a:fld>
            <a:endParaRPr lang="en-US"/>
          </a:p>
        </p:txBody>
      </p:sp>
      <p:sp>
        <p:nvSpPr>
          <p:cNvPr id="6" name="Stopka — symbol zastępczy 5"/>
          <p:cNvSpPr>
            <a:spLocks noGrp="1"/>
          </p:cNvSpPr>
          <p:nvPr>
            <p:ph type="ftr" sz="quarter" idx="11"/>
          </p:nvPr>
        </p:nvSpPr>
        <p:spPr/>
        <p:txBody>
          <a:bodyPr rtlCol="0"/>
          <a:lstStyle/>
          <a:p>
            <a:pPr rtl="0"/>
            <a:endParaRPr lang="en-US"/>
          </a:p>
        </p:txBody>
      </p:sp>
      <p:sp>
        <p:nvSpPr>
          <p:cNvPr id="7" name="Numer slajdu — symbol zastępczy 6"/>
          <p:cNvSpPr>
            <a:spLocks noGrp="1"/>
          </p:cNvSpPr>
          <p:nvPr>
            <p:ph type="sldNum" sz="quarter" idx="12"/>
          </p:nvPr>
        </p:nvSpPr>
        <p:spPr/>
        <p:txBody>
          <a:bodyPr rtlCol="0"/>
          <a:lstStyle/>
          <a:p>
            <a:pPr rtl="0"/>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lstStyle/>
          <a:p>
            <a:pPr rtl="0"/>
            <a:r>
              <a:rPr lang="pl-PL"/>
              <a:t>Kliknij, aby edytować styl</a:t>
            </a:r>
            <a:endParaRPr lang="en-US" dirty="0"/>
          </a:p>
        </p:txBody>
      </p:sp>
      <p:sp>
        <p:nvSpPr>
          <p:cNvPr id="3" name="Tekst — symbol zastępczy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l-PL"/>
              <a:t>Kliknij, aby edytować style wzorca tekstu</a:t>
            </a:r>
          </a:p>
        </p:txBody>
      </p:sp>
      <p:sp>
        <p:nvSpPr>
          <p:cNvPr id="4" name="Zawartość — symbol zastępczy 3"/>
          <p:cNvSpPr>
            <a:spLocks noGrp="1"/>
          </p:cNvSpPr>
          <p:nvPr>
            <p:ph sz="half" idx="2"/>
          </p:nvPr>
        </p:nvSpPr>
        <p:spPr>
          <a:xfrm>
            <a:off x="1069848" y="2792472"/>
            <a:ext cx="4663440" cy="3163825"/>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lang="pl"/>
          </a:p>
        </p:txBody>
      </p:sp>
      <p:sp>
        <p:nvSpPr>
          <p:cNvPr id="5" name="Tekst — symbol zastępczy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l-PL"/>
              <a:t>Kliknij, aby edytować style wzorca tekstu</a:t>
            </a:r>
          </a:p>
        </p:txBody>
      </p:sp>
      <p:sp>
        <p:nvSpPr>
          <p:cNvPr id="6" name="Zawartość — symbol zastępczy 5"/>
          <p:cNvSpPr>
            <a:spLocks noGrp="1"/>
          </p:cNvSpPr>
          <p:nvPr>
            <p:ph sz="quarter" idx="4"/>
          </p:nvPr>
        </p:nvSpPr>
        <p:spPr>
          <a:xfrm>
            <a:off x="6458712" y="2792471"/>
            <a:ext cx="4663440" cy="3164509"/>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lang="pl"/>
          </a:p>
        </p:txBody>
      </p:sp>
      <p:sp>
        <p:nvSpPr>
          <p:cNvPr id="7" name="Data — symbol zastępczy 6"/>
          <p:cNvSpPr>
            <a:spLocks noGrp="1"/>
          </p:cNvSpPr>
          <p:nvPr>
            <p:ph type="dt" sz="half" idx="10"/>
          </p:nvPr>
        </p:nvSpPr>
        <p:spPr/>
        <p:txBody>
          <a:bodyPr rtlCol="0"/>
          <a:lstStyle/>
          <a:p>
            <a:pPr rtl="0"/>
            <a:fld id="{6F818757-0F5F-4A95-B10C-FA77BA7D0C7F}" type="datetime1">
              <a:rPr lang="pl-PL" smtClean="0"/>
              <a:t>04.09.2022</a:t>
            </a:fld>
            <a:endParaRPr lang="en-US"/>
          </a:p>
        </p:txBody>
      </p:sp>
      <p:sp>
        <p:nvSpPr>
          <p:cNvPr id="8" name="Stopka — symbol zastępczy 7"/>
          <p:cNvSpPr>
            <a:spLocks noGrp="1"/>
          </p:cNvSpPr>
          <p:nvPr>
            <p:ph type="ftr" sz="quarter" idx="11"/>
          </p:nvPr>
        </p:nvSpPr>
        <p:spPr/>
        <p:txBody>
          <a:bodyPr rtlCol="0"/>
          <a:lstStyle/>
          <a:p>
            <a:pPr rtl="0"/>
            <a:endParaRPr lang="en-US"/>
          </a:p>
        </p:txBody>
      </p:sp>
      <p:sp>
        <p:nvSpPr>
          <p:cNvPr id="9" name="Numer slajdu — symbol zastępczy 8"/>
          <p:cNvSpPr>
            <a:spLocks noGrp="1"/>
          </p:cNvSpPr>
          <p:nvPr>
            <p:ph type="sldNum" sz="quarter" idx="12"/>
          </p:nvPr>
        </p:nvSpPr>
        <p:spPr/>
        <p:txBody>
          <a:bodyPr rtlCol="0"/>
          <a:lstStyle/>
          <a:p>
            <a:pPr rtl="0"/>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lstStyle/>
          <a:p>
            <a:pPr rtl="0"/>
            <a:r>
              <a:rPr lang="pl-PL"/>
              <a:t>Kliknij, aby edytować styl</a:t>
            </a:r>
            <a:endParaRPr lang="en-US" dirty="0"/>
          </a:p>
        </p:txBody>
      </p:sp>
      <p:sp>
        <p:nvSpPr>
          <p:cNvPr id="3" name="Data — symbol zastępczy 2"/>
          <p:cNvSpPr>
            <a:spLocks noGrp="1"/>
          </p:cNvSpPr>
          <p:nvPr>
            <p:ph type="dt" sz="half" idx="10"/>
          </p:nvPr>
        </p:nvSpPr>
        <p:spPr/>
        <p:txBody>
          <a:bodyPr rtlCol="0"/>
          <a:lstStyle/>
          <a:p>
            <a:pPr rtl="0"/>
            <a:fld id="{43710650-2149-4C69-A81F-1EB31B3AED2E}" type="datetime1">
              <a:rPr lang="pl-PL" smtClean="0"/>
              <a:t>04.09.2022</a:t>
            </a:fld>
            <a:endParaRPr lang="en-US"/>
          </a:p>
        </p:txBody>
      </p:sp>
      <p:sp>
        <p:nvSpPr>
          <p:cNvPr id="4" name="Stopka — symbol zastępczy 3"/>
          <p:cNvSpPr>
            <a:spLocks noGrp="1"/>
          </p:cNvSpPr>
          <p:nvPr>
            <p:ph type="ftr" sz="quarter" idx="11"/>
          </p:nvPr>
        </p:nvSpPr>
        <p:spPr/>
        <p:txBody>
          <a:bodyPr rtlCol="0"/>
          <a:lstStyle/>
          <a:p>
            <a:pPr rtl="0"/>
            <a:endParaRPr lang="en-US"/>
          </a:p>
        </p:txBody>
      </p:sp>
      <p:sp>
        <p:nvSpPr>
          <p:cNvPr id="5" name="Numer slajdu — symbol zastępczy 4"/>
          <p:cNvSpPr>
            <a:spLocks noGrp="1"/>
          </p:cNvSpPr>
          <p:nvPr>
            <p:ph type="sldNum" sz="quarter" idx="12"/>
          </p:nvPr>
        </p:nvSpPr>
        <p:spPr/>
        <p:txBody>
          <a:bodyPr rtlCol="0"/>
          <a:lstStyle/>
          <a:p>
            <a:pPr rtl="0"/>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a — symbol zastępczy 1"/>
          <p:cNvSpPr>
            <a:spLocks noGrp="1"/>
          </p:cNvSpPr>
          <p:nvPr>
            <p:ph type="dt" sz="half" idx="10"/>
          </p:nvPr>
        </p:nvSpPr>
        <p:spPr/>
        <p:txBody>
          <a:bodyPr rtlCol="0"/>
          <a:lstStyle/>
          <a:p>
            <a:pPr rtl="0"/>
            <a:fld id="{E0651D0F-BCAF-4011-8C9C-FB7045B8D4FB}" type="datetime1">
              <a:rPr lang="pl-PL" smtClean="0"/>
              <a:t>04.09.2022</a:t>
            </a:fld>
            <a:endParaRPr lang="en-US"/>
          </a:p>
        </p:txBody>
      </p:sp>
      <p:sp>
        <p:nvSpPr>
          <p:cNvPr id="3" name="Stopka — symbol zastępczy 2"/>
          <p:cNvSpPr>
            <a:spLocks noGrp="1"/>
          </p:cNvSpPr>
          <p:nvPr>
            <p:ph type="ftr" sz="quarter" idx="11"/>
          </p:nvPr>
        </p:nvSpPr>
        <p:spPr/>
        <p:txBody>
          <a:bodyPr rtlCol="0"/>
          <a:lstStyle/>
          <a:p>
            <a:pPr rtl="0"/>
            <a:endParaRPr lang="en-US"/>
          </a:p>
        </p:txBody>
      </p:sp>
      <p:sp>
        <p:nvSpPr>
          <p:cNvPr id="4" name="Numer slajdu — symbol zastępczy 3"/>
          <p:cNvSpPr>
            <a:spLocks noGrp="1"/>
          </p:cNvSpPr>
          <p:nvPr>
            <p:ph type="sldNum" sz="quarter" idx="12"/>
          </p:nvPr>
        </p:nvSpPr>
        <p:spPr/>
        <p:txBody>
          <a:bodyPr rtlCol="0"/>
          <a:lstStyle/>
          <a:p>
            <a:pPr rtl="0"/>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0" name="Prostokąt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rostokąt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a:xfrm>
            <a:off x="8458200" y="607392"/>
            <a:ext cx="3161963" cy="1645920"/>
          </a:xfrm>
        </p:spPr>
        <p:txBody>
          <a:bodyPr rtlCol="0"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pPr rtl="0"/>
            <a:r>
              <a:rPr lang="pl-PL"/>
              <a:t>Kliknij, aby edytować styl</a:t>
            </a:r>
            <a:endParaRPr lang="en-US" dirty="0"/>
          </a:p>
        </p:txBody>
      </p:sp>
      <p:sp>
        <p:nvSpPr>
          <p:cNvPr id="3" name="Zawartość — symbol zastępczy 2"/>
          <p:cNvSpPr>
            <a:spLocks noGrp="1"/>
          </p:cNvSpPr>
          <p:nvPr>
            <p:ph idx="1"/>
          </p:nvPr>
        </p:nvSpPr>
        <p:spPr>
          <a:xfrm>
            <a:off x="685800" y="609600"/>
            <a:ext cx="6858000" cy="5334000"/>
          </a:xfrm>
        </p:spPr>
        <p:txBody>
          <a:bodyPr rtlCol="0"/>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lang="en-US" dirty="0"/>
          </a:p>
        </p:txBody>
      </p:sp>
      <p:sp>
        <p:nvSpPr>
          <p:cNvPr id="4" name="Tekst — symbol zastępczy 3"/>
          <p:cNvSpPr>
            <a:spLocks noGrp="1"/>
          </p:cNvSpPr>
          <p:nvPr>
            <p:ph type="body" sz="half" idx="2"/>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l-PL"/>
              <a:t>Kliknij, aby edytować style wzorca tekstu</a:t>
            </a:r>
          </a:p>
        </p:txBody>
      </p:sp>
      <p:sp>
        <p:nvSpPr>
          <p:cNvPr id="8" name="Data — symbol zastępczy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defRPr>
            </a:lvl1pPr>
          </a:lstStyle>
          <a:p>
            <a:pPr rtl="0"/>
            <a:fld id="{8B04C424-9B81-4F06-BC68-5F8C19B738AF}" type="datetime1">
              <a:rPr lang="pl-PL" smtClean="0"/>
              <a:t>04.09.2022</a:t>
            </a:fld>
            <a:endParaRPr lang="en-US"/>
          </a:p>
        </p:txBody>
      </p:sp>
      <p:sp>
        <p:nvSpPr>
          <p:cNvPr id="9" name="Stopka — symbol zastępczy 8"/>
          <p:cNvSpPr>
            <a:spLocks noGrp="1"/>
          </p:cNvSpPr>
          <p:nvPr>
            <p:ph type="ftr" sz="quarter" idx="11"/>
          </p:nvPr>
        </p:nvSpPr>
        <p:spPr>
          <a:xfrm>
            <a:off x="685801" y="6035040"/>
            <a:ext cx="4584700" cy="365760"/>
          </a:xfrm>
        </p:spPr>
        <p:txBody>
          <a:bodyPr rtlCol="0"/>
          <a:lstStyle>
            <a:lvl1pPr algn="l">
              <a:defRPr/>
            </a:lvl1pPr>
          </a:lstStyle>
          <a:p>
            <a:pPr rtl="0"/>
            <a:endParaRPr lang="en-US"/>
          </a:p>
        </p:txBody>
      </p:sp>
      <p:sp>
        <p:nvSpPr>
          <p:cNvPr id="11" name="Numer slajdu — symbol zastępczy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defRPr>
            </a:lvl1pPr>
          </a:lstStyle>
          <a:p>
            <a:pPr rtl="0"/>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1" name="Prostokąt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Obraz — symbol zastępczy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pl-PL"/>
              <a:t>Kliknij ikonę, aby dodać obraz</a:t>
            </a:r>
            <a:endParaRPr lang="en-US" dirty="0"/>
          </a:p>
        </p:txBody>
      </p:sp>
      <p:sp>
        <p:nvSpPr>
          <p:cNvPr id="5" name="Data — symbol zastępczy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defRPr>
            </a:lvl1pPr>
          </a:lstStyle>
          <a:p>
            <a:pPr rtl="0"/>
            <a:fld id="{9A562F7A-5977-4A61-B65B-B94A0BEE4D2F}" type="datetime1">
              <a:rPr lang="pl-PL" smtClean="0"/>
              <a:t>04.09.2022</a:t>
            </a:fld>
            <a:endParaRPr lang="en-US" dirty="0"/>
          </a:p>
        </p:txBody>
      </p:sp>
      <p:sp>
        <p:nvSpPr>
          <p:cNvPr id="6" name="Stopka — symbol zastępczy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rtl="0"/>
            <a:endParaRPr lang="en-US" dirty="0"/>
          </a:p>
        </p:txBody>
      </p:sp>
      <p:sp>
        <p:nvSpPr>
          <p:cNvPr id="7" name="Numer slajdu — symbol zastępczy 6"/>
          <p:cNvSpPr>
            <a:spLocks noGrp="1"/>
          </p:cNvSpPr>
          <p:nvPr>
            <p:ph type="sldNum" sz="quarter" idx="12"/>
          </p:nvPr>
        </p:nvSpPr>
        <p:spPr>
          <a:xfrm>
            <a:off x="10396728" y="6035040"/>
            <a:ext cx="1225296" cy="365760"/>
          </a:xfrm>
        </p:spPr>
        <p:txBody>
          <a:bodyPr rtlCol="0"/>
          <a:lstStyle/>
          <a:p>
            <a:pPr rtl="0"/>
            <a:fld id="{34B7E4EF-A1BD-40F4-AB7B-04F084DD991D}" type="slidenum">
              <a:rPr lang="en-US" smtClean="0"/>
              <a:t>‹#›</a:t>
            </a:fld>
            <a:endParaRPr lang="en-US"/>
          </a:p>
        </p:txBody>
      </p:sp>
      <p:sp>
        <p:nvSpPr>
          <p:cNvPr id="12" name="Prostokąt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a:xfrm>
            <a:off x="8477250" y="603504"/>
            <a:ext cx="3144774" cy="1645920"/>
          </a:xfrm>
        </p:spPr>
        <p:txBody>
          <a:bodyPr rtlCol="0" anchor="b">
            <a:noAutofit/>
          </a:bodyPr>
          <a:lstStyle>
            <a:lvl1pPr algn="l">
              <a:lnSpc>
                <a:spcPct val="100000"/>
              </a:lnSpc>
              <a:defRPr sz="3200" b="0">
                <a:solidFill>
                  <a:schemeClr val="tx1"/>
                </a:solidFill>
                <a:latin typeface="+mj-lt"/>
              </a:defRPr>
            </a:lvl1pPr>
          </a:lstStyle>
          <a:p>
            <a:pPr rtl="0"/>
            <a:r>
              <a:rPr lang="pl-PL"/>
              <a:t>Kliknij, aby edytować styl</a:t>
            </a:r>
            <a:endParaRPr lang="en-US" dirty="0"/>
          </a:p>
        </p:txBody>
      </p:sp>
      <p:sp>
        <p:nvSpPr>
          <p:cNvPr id="4" name="Tekst — symbol zastępczy 3"/>
          <p:cNvSpPr>
            <a:spLocks noGrp="1"/>
          </p:cNvSpPr>
          <p:nvPr>
            <p:ph type="body" sz="half" idx="2"/>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l-PL"/>
              <a:t>Kliknij, aby edytować style wzorca tekstu</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Prostokąt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7" name="Prostokąt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Prostokąt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ytuł — symbol zastępczy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pl"/>
              <a:t>Kliknij, aby edytować styl wzorca tytułu</a:t>
            </a:r>
            <a:endParaRPr lang="en-US" dirty="0"/>
          </a:p>
        </p:txBody>
      </p:sp>
      <p:sp>
        <p:nvSpPr>
          <p:cNvPr id="3" name="Tekst — symbol zastępczy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pl"/>
              <a:t>Kliknij, aby edytować style wzorca tekstu</a:t>
            </a:r>
          </a:p>
          <a:p>
            <a:pPr lvl="1" rtl="0"/>
            <a:r>
              <a:rPr lang="pl"/>
              <a:t>Drugi poziom</a:t>
            </a:r>
          </a:p>
          <a:p>
            <a:pPr lvl="2" rtl="0"/>
            <a:r>
              <a:rPr lang="pl"/>
              <a:t>Trzeci poziom</a:t>
            </a:r>
          </a:p>
          <a:p>
            <a:pPr lvl="3" rtl="0"/>
            <a:r>
              <a:rPr lang="pl"/>
              <a:t>Czwarty poziom</a:t>
            </a:r>
          </a:p>
          <a:p>
            <a:pPr lvl="4" rtl="0"/>
            <a:r>
              <a:rPr lang="pl"/>
              <a:t>Piąty poziom</a:t>
            </a:r>
            <a:endParaRPr lang="en-US" dirty="0"/>
          </a:p>
        </p:txBody>
      </p:sp>
      <p:sp>
        <p:nvSpPr>
          <p:cNvPr id="4" name="Data — symbol zastępczy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E909B698-A20D-401E-B735-DAF4ED17EA6C}" type="datetime1">
              <a:rPr lang="pl-PL" smtClean="0"/>
              <a:t>04.09.2022</a:t>
            </a:fld>
            <a:endParaRPr lang="en-US" dirty="0"/>
          </a:p>
        </p:txBody>
      </p:sp>
      <p:sp>
        <p:nvSpPr>
          <p:cNvPr id="5" name="Stopka — symbol zastępczy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pPr rtl="0"/>
            <a:endParaRPr lang="en-US" dirty="0"/>
          </a:p>
        </p:txBody>
      </p:sp>
      <p:sp>
        <p:nvSpPr>
          <p:cNvPr id="6" name="Numer slajdu — symbol zastępczy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dobreprogramy.pl/sova-atakuje-androida-i-kradnie-pieniadze-to-trojan-bankowy-ale-nie-tylko,6682734122040288a"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www.threatmark.com/about-s-o-v-a-malware-family/"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kapitanhack.pl/2022/03/11/nieskategoryzowane/microsoft-naprawia-3-zero-daye-oraz-inne-krytyczne-bledy/"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Obraz 4" descr="Obraz zawierający stół przykryty czerwonym obrusem&#10;&#10;Automatycznie generowany opis">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Prostokąt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Prostokąt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ytuł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rtlCol="0">
            <a:normAutofit/>
          </a:bodyPr>
          <a:lstStyle/>
          <a:p>
            <a:r>
              <a:rPr lang="pl-PL" sz="3200" dirty="0"/>
              <a:t>RODZAJE ZŁOŚLIWEGO OPROGRAMOWANIA</a:t>
            </a:r>
            <a:endParaRPr lang="pl" sz="3200" dirty="0">
              <a:solidFill>
                <a:schemeClr val="tx1"/>
              </a:solidFill>
            </a:endParaRPr>
          </a:p>
        </p:txBody>
      </p:sp>
      <p:sp>
        <p:nvSpPr>
          <p:cNvPr id="3" name="Podtytuł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rtlCol="0">
            <a:normAutofit/>
          </a:bodyPr>
          <a:lstStyle/>
          <a:p>
            <a:pPr rtl="0"/>
            <a:endParaRPr lang="pl" dirty="0">
              <a:solidFill>
                <a:schemeClr val="tx1"/>
              </a:solidFill>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Obraz 3" descr="Obraz zawierający stół przykryty czerwonym obrusem&#10;&#10;Automatycznie generowany opis">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79909"/>
            <a:ext cx="12191979" cy="6857990"/>
          </a:xfrm>
          <a:prstGeom prst="rect">
            <a:avLst/>
          </a:prstGeom>
        </p:spPr>
      </p:pic>
      <p:sp>
        <p:nvSpPr>
          <p:cNvPr id="29" name="Prostokąt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Prostokąt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pole tekstowe 1">
            <a:extLst>
              <a:ext uri="{FF2B5EF4-FFF2-40B4-BE49-F238E27FC236}">
                <a16:creationId xmlns:a16="http://schemas.microsoft.com/office/drawing/2014/main" id="{FAD1EB4C-A48D-896B-F0E7-D1C1FA944A1C}"/>
              </a:ext>
            </a:extLst>
          </p:cNvPr>
          <p:cNvSpPr txBox="1"/>
          <p:nvPr/>
        </p:nvSpPr>
        <p:spPr>
          <a:xfrm>
            <a:off x="4527612" y="559293"/>
            <a:ext cx="7128769" cy="3416320"/>
          </a:xfrm>
          <a:prstGeom prst="rect">
            <a:avLst/>
          </a:prstGeom>
          <a:noFill/>
        </p:spPr>
        <p:txBody>
          <a:bodyPr wrap="square" rtlCol="0">
            <a:spAutoFit/>
          </a:bodyPr>
          <a:lstStyle/>
          <a:p>
            <a:r>
              <a:rPr lang="pl-PL" sz="2400" b="1" dirty="0"/>
              <a:t>Spyware</a:t>
            </a:r>
            <a:r>
              <a:rPr lang="pl-PL" sz="2400" dirty="0"/>
              <a:t> jest złośliwym oprogramowaniem mającym na celu szpiegowanie działań użytkownika komputera. Zadaniem spyware jest gromadzenie informacji o użytkowniku (adresy stron internetowych odwiedzanych przez użytkownika, dane osobowe, numery kart kredytowych i płatniczych, hasła, adresy e-mail). Najbardziej znane spyware to: </a:t>
            </a:r>
            <a:r>
              <a:rPr lang="pl-PL" sz="2400" dirty="0" err="1"/>
              <a:t>Gator</a:t>
            </a:r>
            <a:r>
              <a:rPr lang="pl-PL" sz="2400" dirty="0"/>
              <a:t>, </a:t>
            </a:r>
            <a:r>
              <a:rPr lang="pl-PL" sz="2400" dirty="0" err="1"/>
              <a:t>Cydoor</a:t>
            </a:r>
            <a:r>
              <a:rPr lang="pl-PL" sz="2400" dirty="0"/>
              <a:t>, </a:t>
            </a:r>
            <a:r>
              <a:rPr lang="pl-PL" sz="2400" dirty="0" err="1"/>
              <a:t>Save</a:t>
            </a:r>
            <a:r>
              <a:rPr lang="pl-PL" sz="2400" dirty="0"/>
              <a:t> </a:t>
            </a:r>
            <a:r>
              <a:rPr lang="pl-PL" sz="2400" dirty="0" err="1"/>
              <a:t>Now</a:t>
            </a:r>
            <a:endParaRPr lang="pl-PL" sz="2400" dirty="0"/>
          </a:p>
        </p:txBody>
      </p:sp>
    </p:spTree>
    <p:extLst>
      <p:ext uri="{BB962C8B-B14F-4D97-AF65-F5344CB8AC3E}">
        <p14:creationId xmlns:p14="http://schemas.microsoft.com/office/powerpoint/2010/main" val="290275750"/>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Obraz 3" descr="Obraz zawierający stół przykryty czerwonym obrusem&#10;&#10;Automatycznie generowany opis">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79909"/>
            <a:ext cx="12191979" cy="6857990"/>
          </a:xfrm>
          <a:prstGeom prst="rect">
            <a:avLst/>
          </a:prstGeom>
        </p:spPr>
      </p:pic>
      <p:sp>
        <p:nvSpPr>
          <p:cNvPr id="29" name="Prostokąt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Prostokąt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pole tekstowe 1">
            <a:extLst>
              <a:ext uri="{FF2B5EF4-FFF2-40B4-BE49-F238E27FC236}">
                <a16:creationId xmlns:a16="http://schemas.microsoft.com/office/drawing/2014/main" id="{F1EA766B-03AD-4901-B2A2-99B33F844D0B}"/>
              </a:ext>
            </a:extLst>
          </p:cNvPr>
          <p:cNvSpPr txBox="1"/>
          <p:nvPr/>
        </p:nvSpPr>
        <p:spPr>
          <a:xfrm>
            <a:off x="4500979" y="523783"/>
            <a:ext cx="7164279" cy="4431983"/>
          </a:xfrm>
          <a:prstGeom prst="rect">
            <a:avLst/>
          </a:prstGeom>
          <a:noFill/>
        </p:spPr>
        <p:txBody>
          <a:bodyPr wrap="square" rtlCol="0">
            <a:spAutoFit/>
          </a:bodyPr>
          <a:lstStyle/>
          <a:p>
            <a:r>
              <a:rPr lang="pl-PL" sz="2400" b="1" dirty="0" err="1"/>
              <a:t>Stealware</a:t>
            </a:r>
            <a:r>
              <a:rPr lang="pl-PL" sz="2400" dirty="0"/>
              <a:t> jest oprogramowaniem mającym na celu okradanie nieświadomego użytkownika poprzez śledzenie jego działań. Instalacja takiego programu odbywa się bez wiedzy i zgody użytkownika za pomocą odpowiednio spreparowanych wirusów komputerowych, robaków lub stron WWW wykorzystujących błędy i luki w przeglądarkach internetowych. </a:t>
            </a:r>
            <a:r>
              <a:rPr lang="pl-PL" sz="2400" dirty="0" err="1"/>
              <a:t>Stealware</a:t>
            </a:r>
            <a:r>
              <a:rPr lang="pl-PL" sz="2400" dirty="0"/>
              <a:t> w przypadku stwierdzenia próby płatności przez Internet podmienia numer konta, na które zostaną wpłacone pieniądze</a:t>
            </a:r>
          </a:p>
          <a:p>
            <a:endParaRPr lang="pl-PL" dirty="0"/>
          </a:p>
        </p:txBody>
      </p:sp>
    </p:spTree>
    <p:extLst>
      <p:ext uri="{BB962C8B-B14F-4D97-AF65-F5344CB8AC3E}">
        <p14:creationId xmlns:p14="http://schemas.microsoft.com/office/powerpoint/2010/main" val="426315347"/>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Obraz 3" descr="Obraz zawierający stół przykryty czerwonym obrusem&#10;&#10;Automatycznie generowany opis">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79909"/>
            <a:ext cx="12191979" cy="6857990"/>
          </a:xfrm>
          <a:prstGeom prst="rect">
            <a:avLst/>
          </a:prstGeom>
        </p:spPr>
      </p:pic>
      <p:sp>
        <p:nvSpPr>
          <p:cNvPr id="29" name="Prostokąt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Prostokąt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8375074"/>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Obraz 3" descr="Obraz zawierający stół przykryty czerwonym obrusem&#10;&#10;Automatycznie generowany opis">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79909"/>
            <a:ext cx="12191979" cy="6857990"/>
          </a:xfrm>
          <a:prstGeom prst="rect">
            <a:avLst/>
          </a:prstGeom>
        </p:spPr>
      </p:pic>
      <p:sp>
        <p:nvSpPr>
          <p:cNvPr id="29" name="Prostokąt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Prostokąt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id="{9AD10956-8D4A-BA14-8707-272A31CDC5F9}"/>
              </a:ext>
            </a:extLst>
          </p:cNvPr>
          <p:cNvSpPr txBox="1"/>
          <p:nvPr/>
        </p:nvSpPr>
        <p:spPr>
          <a:xfrm>
            <a:off x="4509856" y="559293"/>
            <a:ext cx="7164280" cy="5632311"/>
          </a:xfrm>
          <a:prstGeom prst="rect">
            <a:avLst/>
          </a:prstGeom>
          <a:noFill/>
        </p:spPr>
        <p:txBody>
          <a:bodyPr wrap="square" rtlCol="0">
            <a:spAutoFit/>
          </a:bodyPr>
          <a:lstStyle/>
          <a:p>
            <a:r>
              <a:rPr lang="pl-PL" sz="2400" b="1" dirty="0"/>
              <a:t>Złośliwe oprogramowanie </a:t>
            </a:r>
            <a:r>
              <a:rPr lang="pl-PL" sz="2400" dirty="0"/>
              <a:t>(ang. </a:t>
            </a:r>
            <a:r>
              <a:rPr lang="pl-PL" sz="2400" dirty="0" err="1"/>
              <a:t>malicious</a:t>
            </a:r>
            <a:r>
              <a:rPr lang="pl-PL" sz="2400" dirty="0"/>
              <a:t> software) to programy, które muszą zostać wprowadzone do komputera użytkownika. Mogą one uszkodzić system, zniszczyć dane, a także uniemożliwić dostęp do sieci, systemów lub usług. Mogą one też wykraść dane lub informacje osobiste ze stacji użytkownika i przesłać je samoczynnie do przestępców. W większości przypadków mogą same się replikować i rozprzestrzeniać na inne hosty dołączone do sieci. Czasem techniki te są używane w połączeniu z socjotechniką, aby oszukać nieostrożnego użytkownika, by ten nieświadomie uruchomił taki atak. Przykładami złośliwego oprogramowania są wirusy, robaki oraz konie trojańskie.</a:t>
            </a:r>
          </a:p>
        </p:txBody>
      </p:sp>
    </p:spTree>
    <p:extLst>
      <p:ext uri="{BB962C8B-B14F-4D97-AF65-F5344CB8AC3E}">
        <p14:creationId xmlns:p14="http://schemas.microsoft.com/office/powerpoint/2010/main" val="12160103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Obraz 3" descr="Obraz zawierający stół przykryty czerwonym obrusem&#10;&#10;Automatycznie generowany opis">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79909"/>
            <a:ext cx="12191979" cy="6857990"/>
          </a:xfrm>
          <a:prstGeom prst="rect">
            <a:avLst/>
          </a:prstGeom>
        </p:spPr>
      </p:pic>
      <p:sp>
        <p:nvSpPr>
          <p:cNvPr id="29" name="Prostokąt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Prostokąt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pole tekstowe 1">
            <a:extLst>
              <a:ext uri="{FF2B5EF4-FFF2-40B4-BE49-F238E27FC236}">
                <a16:creationId xmlns:a16="http://schemas.microsoft.com/office/drawing/2014/main" id="{D29089AC-6B78-A094-93A2-1AFB7A3CD177}"/>
              </a:ext>
            </a:extLst>
          </p:cNvPr>
          <p:cNvSpPr txBox="1"/>
          <p:nvPr/>
        </p:nvSpPr>
        <p:spPr>
          <a:xfrm>
            <a:off x="4509856" y="585926"/>
            <a:ext cx="7247403" cy="5262979"/>
          </a:xfrm>
          <a:prstGeom prst="rect">
            <a:avLst/>
          </a:prstGeom>
          <a:noFill/>
        </p:spPr>
        <p:txBody>
          <a:bodyPr wrap="square" rtlCol="0">
            <a:spAutoFit/>
          </a:bodyPr>
          <a:lstStyle/>
          <a:p>
            <a:r>
              <a:rPr lang="pl-PL" sz="2400" b="1" dirty="0"/>
              <a:t>Wirus</a:t>
            </a:r>
            <a:r>
              <a:rPr lang="pl-PL" sz="2400" dirty="0"/>
              <a:t> jest programem, który działa i rozprzestrzenia się przez modyfikowanie innych programów lub plików. Wirus nie może uruchomić się sam, musi zostać uaktywniony. Po uaktywnieniu, wirus może nie robić nic poza replikacją i rozprzestrzenianiem się. Nawet prosty typ wirusa jest niebezpieczny, gdyż może szybko zużyć całą dostępną pamięć komputera i doprowadzić system do zatrzymania. Groźniejszy wirus, przed rozprzestrzenieniem się, może usunąć lub uszkodzić pliki. Wirusy mogą być przenoszone przez załączniki poczty elektronicznej, pobierane pliki, komunikatory, płyty CD/DVD lub urządzenia USB</a:t>
            </a:r>
          </a:p>
        </p:txBody>
      </p:sp>
    </p:spTree>
    <p:extLst>
      <p:ext uri="{BB962C8B-B14F-4D97-AF65-F5344CB8AC3E}">
        <p14:creationId xmlns:p14="http://schemas.microsoft.com/office/powerpoint/2010/main" val="3829146165"/>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Obraz 3" descr="Obraz zawierający stół przykryty czerwonym obrusem&#10;&#10;Automatycznie generowany opis">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79909"/>
            <a:ext cx="12191979" cy="6857990"/>
          </a:xfrm>
          <a:prstGeom prst="rect">
            <a:avLst/>
          </a:prstGeom>
        </p:spPr>
      </p:pic>
      <p:sp>
        <p:nvSpPr>
          <p:cNvPr id="29" name="Prostokąt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Prostokąt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pole tekstowe 1">
            <a:extLst>
              <a:ext uri="{FF2B5EF4-FFF2-40B4-BE49-F238E27FC236}">
                <a16:creationId xmlns:a16="http://schemas.microsoft.com/office/drawing/2014/main" id="{3790ABCE-0DAE-C5AE-89EC-16DAB985CBAA}"/>
              </a:ext>
            </a:extLst>
          </p:cNvPr>
          <p:cNvSpPr txBox="1"/>
          <p:nvPr/>
        </p:nvSpPr>
        <p:spPr>
          <a:xfrm>
            <a:off x="4518734" y="550416"/>
            <a:ext cx="7155402" cy="4154984"/>
          </a:xfrm>
          <a:prstGeom prst="rect">
            <a:avLst/>
          </a:prstGeom>
          <a:noFill/>
        </p:spPr>
        <p:txBody>
          <a:bodyPr wrap="square" rtlCol="0">
            <a:spAutoFit/>
          </a:bodyPr>
          <a:lstStyle/>
          <a:p>
            <a:br>
              <a:rPr lang="pl-PL" sz="2400" b="1" dirty="0"/>
            </a:br>
            <a:br>
              <a:rPr lang="pl-PL" sz="2400" b="1" dirty="0"/>
            </a:br>
            <a:br>
              <a:rPr lang="pl-PL" sz="2400" b="1" dirty="0"/>
            </a:br>
            <a:br>
              <a:rPr lang="pl-PL" sz="2400" b="1" dirty="0"/>
            </a:br>
            <a:br>
              <a:rPr lang="pl-PL" sz="2400" b="1" dirty="0"/>
            </a:br>
            <a:r>
              <a:rPr lang="pl-PL" sz="2400" b="1" dirty="0"/>
              <a:t>Rodzaje wirusów komputerowych: </a:t>
            </a:r>
          </a:p>
          <a:p>
            <a:pPr marL="457200" indent="-457200">
              <a:buAutoNum type="arabicPeriod"/>
            </a:pPr>
            <a:r>
              <a:rPr lang="pl-PL" sz="2400" dirty="0"/>
              <a:t>Pasożytnicze – wykorzystują swoje ofiary do transportu; </a:t>
            </a:r>
          </a:p>
          <a:p>
            <a:pPr marL="457200" indent="-457200">
              <a:buAutoNum type="arabicPeriod"/>
            </a:pPr>
            <a:r>
              <a:rPr lang="pl-PL" sz="2400" dirty="0"/>
              <a:t>Polimorficzne – mogą zmieniać swój kod; </a:t>
            </a:r>
          </a:p>
          <a:p>
            <a:pPr marL="457200" indent="-457200">
              <a:buAutoNum type="arabicPeriod"/>
            </a:pPr>
            <a:r>
              <a:rPr lang="pl-PL" sz="2400" dirty="0"/>
              <a:t>Wirusy plików wsadowych – wykorzystują do transportu pliki z rozszerzeniem .bat.</a:t>
            </a:r>
          </a:p>
        </p:txBody>
      </p:sp>
    </p:spTree>
    <p:extLst>
      <p:ext uri="{BB962C8B-B14F-4D97-AF65-F5344CB8AC3E}">
        <p14:creationId xmlns:p14="http://schemas.microsoft.com/office/powerpoint/2010/main" val="1076640301"/>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Obraz 3" descr="Obraz zawierający stół przykryty czerwonym obrusem&#10;&#10;Automatycznie generowany opis">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79909"/>
            <a:ext cx="12191979" cy="6857990"/>
          </a:xfrm>
          <a:prstGeom prst="rect">
            <a:avLst/>
          </a:prstGeom>
        </p:spPr>
      </p:pic>
      <p:sp>
        <p:nvSpPr>
          <p:cNvPr id="29" name="Prostokąt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Prostokąt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pole tekstowe 1">
            <a:extLst>
              <a:ext uri="{FF2B5EF4-FFF2-40B4-BE49-F238E27FC236}">
                <a16:creationId xmlns:a16="http://schemas.microsoft.com/office/drawing/2014/main" id="{6154B898-6F84-4152-2B52-AC568E5909CF}"/>
              </a:ext>
            </a:extLst>
          </p:cNvPr>
          <p:cNvSpPr txBox="1"/>
          <p:nvPr/>
        </p:nvSpPr>
        <p:spPr>
          <a:xfrm>
            <a:off x="4536489" y="568171"/>
            <a:ext cx="7220770" cy="5170646"/>
          </a:xfrm>
          <a:prstGeom prst="rect">
            <a:avLst/>
          </a:prstGeom>
          <a:noFill/>
        </p:spPr>
        <p:txBody>
          <a:bodyPr wrap="square" rtlCol="0">
            <a:spAutoFit/>
          </a:bodyPr>
          <a:lstStyle/>
          <a:p>
            <a:r>
              <a:rPr lang="pl-PL" sz="2400" b="1" dirty="0"/>
              <a:t>Robak</a:t>
            </a:r>
            <a:r>
              <a:rPr lang="pl-PL" sz="2400" dirty="0"/>
              <a:t> (ang. </a:t>
            </a:r>
            <a:r>
              <a:rPr lang="pl-PL" sz="2400" dirty="0" err="1"/>
              <a:t>worm</a:t>
            </a:r>
            <a:r>
              <a:rPr lang="pl-PL" sz="2400" dirty="0"/>
              <a:t>) jest podobny do wirusa, lecz w odróżnieniu od niego nie musi dołączać się do istniejącego programu. Robak używa sieci do rozsyłania swych kopii do podłączonych hostów. Robaki mogą działać samodzielnie i szybko się rozprzestrzeniać. Nie wymagają aktywacji czy ludzkiej interwencji. </a:t>
            </a:r>
            <a:r>
              <a:rPr lang="pl-PL" sz="2400" dirty="0" err="1"/>
              <a:t>Samorozprzestrzeniające</a:t>
            </a:r>
            <a:r>
              <a:rPr lang="pl-PL" sz="2400" dirty="0"/>
              <a:t> się robaki sieciowe są o wiele groźniejsze niż pojedynczy wirus, gdyż mogą szybko zainfekować duże obszary Internetu. Najbardziej znane robaki to: I Love </a:t>
            </a:r>
            <a:r>
              <a:rPr lang="pl-PL" sz="2400" dirty="0" err="1"/>
              <a:t>You</a:t>
            </a:r>
            <a:r>
              <a:rPr lang="pl-PL" sz="2400" dirty="0"/>
              <a:t>, Melissa, My </a:t>
            </a:r>
            <a:r>
              <a:rPr lang="pl-PL" sz="2400" dirty="0" err="1"/>
              <a:t>Doom</a:t>
            </a:r>
            <a:r>
              <a:rPr lang="pl-PL" sz="2400" dirty="0"/>
              <a:t>, </a:t>
            </a:r>
            <a:r>
              <a:rPr lang="pl-PL" sz="2400" dirty="0" err="1"/>
              <a:t>Netsky</a:t>
            </a:r>
            <a:r>
              <a:rPr lang="pl-PL" sz="2400" dirty="0"/>
              <a:t>.</a:t>
            </a:r>
            <a:br>
              <a:rPr lang="pl-PL" sz="2400" dirty="0"/>
            </a:br>
            <a:r>
              <a:rPr lang="pl-PL" sz="2400" dirty="0" err="1"/>
              <a:t>Sasser</a:t>
            </a:r>
            <a:r>
              <a:rPr lang="pl-PL" sz="2400" dirty="0"/>
              <a:t> </a:t>
            </a:r>
            <a:br>
              <a:rPr lang="pl-PL" sz="2400" dirty="0"/>
            </a:br>
            <a:r>
              <a:rPr lang="pl-PL" sz="2400" dirty="0"/>
              <a:t>https://www.youtube.com/watch?v=AR0zY945QLU</a:t>
            </a:r>
          </a:p>
          <a:p>
            <a:endParaRPr lang="pl-PL" dirty="0"/>
          </a:p>
        </p:txBody>
      </p:sp>
    </p:spTree>
    <p:extLst>
      <p:ext uri="{BB962C8B-B14F-4D97-AF65-F5344CB8AC3E}">
        <p14:creationId xmlns:p14="http://schemas.microsoft.com/office/powerpoint/2010/main" val="386950511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Obraz 3" descr="Obraz zawierający stół przykryty czerwonym obrusem&#10;&#10;Automatycznie generowany opis">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79909"/>
            <a:ext cx="12191979" cy="6857990"/>
          </a:xfrm>
          <a:prstGeom prst="rect">
            <a:avLst/>
          </a:prstGeom>
        </p:spPr>
      </p:pic>
      <p:sp>
        <p:nvSpPr>
          <p:cNvPr id="29" name="Prostokąt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Prostokąt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pole tekstowe 1">
            <a:extLst>
              <a:ext uri="{FF2B5EF4-FFF2-40B4-BE49-F238E27FC236}">
                <a16:creationId xmlns:a16="http://schemas.microsoft.com/office/drawing/2014/main" id="{D0BB8CD4-3649-76AC-0BA0-54A2FD370E31}"/>
              </a:ext>
            </a:extLst>
          </p:cNvPr>
          <p:cNvSpPr txBox="1"/>
          <p:nvPr/>
        </p:nvSpPr>
        <p:spPr>
          <a:xfrm>
            <a:off x="4492101" y="577049"/>
            <a:ext cx="7199790" cy="6124754"/>
          </a:xfrm>
          <a:prstGeom prst="rect">
            <a:avLst/>
          </a:prstGeom>
          <a:noFill/>
        </p:spPr>
        <p:txBody>
          <a:bodyPr wrap="square" rtlCol="0">
            <a:spAutoFit/>
          </a:bodyPr>
          <a:lstStyle/>
          <a:p>
            <a:r>
              <a:rPr lang="pl-PL" sz="2400" b="1" dirty="0"/>
              <a:t>Koń trojański </a:t>
            </a:r>
            <a:r>
              <a:rPr lang="pl-PL" sz="2400" dirty="0"/>
              <a:t>(ang. trojan </a:t>
            </a:r>
            <a:r>
              <a:rPr lang="pl-PL" sz="2400" dirty="0" err="1"/>
              <a:t>horse</a:t>
            </a:r>
            <a:r>
              <a:rPr lang="pl-PL" sz="2400" dirty="0"/>
              <a:t>), zwany również </a:t>
            </a:r>
            <a:r>
              <a:rPr lang="pl-PL" sz="2400" dirty="0" err="1"/>
              <a:t>trojanem</a:t>
            </a:r>
            <a:r>
              <a:rPr lang="pl-PL" sz="2400" dirty="0"/>
              <a:t>, jest programem, który nie replikuje się samodzielnie. Wygląda jak zwykły program, lecz w rzeczywistości jest narzędziem ataku. Idea działania konia trojańskiego polega na zmyleniu użytkownika, by ten uruchomił jego kod myśląc, że uruchamia bezpieczny program. Koń trojański jest zwykle mało szkodliwy, ale może zupełnie zniszczyć zawartość twardego dysku. Trojany często tworzą furtkę dla hakerów – pełny dostęp do zasobów komputera. Najbardziej znane </a:t>
            </a:r>
            <a:r>
              <a:rPr lang="pl-PL" sz="2400" dirty="0" err="1"/>
              <a:t>trojany</a:t>
            </a:r>
            <a:r>
              <a:rPr lang="pl-PL" sz="2400" dirty="0"/>
              <a:t> to: Connect4, </a:t>
            </a:r>
            <a:r>
              <a:rPr lang="pl-PL" sz="2400" dirty="0" err="1"/>
              <a:t>Flatley</a:t>
            </a:r>
            <a:r>
              <a:rPr lang="pl-PL" sz="2400" dirty="0"/>
              <a:t> Trojan, </a:t>
            </a:r>
            <a:r>
              <a:rPr lang="pl-PL" sz="2400" dirty="0" err="1"/>
              <a:t>Poison</a:t>
            </a:r>
            <a:r>
              <a:rPr lang="pl-PL" sz="2400" dirty="0"/>
              <a:t> </a:t>
            </a:r>
            <a:r>
              <a:rPr lang="pl-PL" sz="2400" dirty="0" err="1"/>
              <a:t>Ivy</a:t>
            </a:r>
            <a:r>
              <a:rPr lang="pl-PL" sz="2400" dirty="0"/>
              <a:t>.</a:t>
            </a:r>
            <a:br>
              <a:rPr lang="pl-PL" sz="2400" dirty="0"/>
            </a:br>
            <a:r>
              <a:rPr lang="pl-PL" sz="2400" dirty="0"/>
              <a:t>S.O.V.A.</a:t>
            </a:r>
            <a:br>
              <a:rPr lang="pl-PL" sz="2400" dirty="0"/>
            </a:br>
            <a:r>
              <a:rPr lang="pl-PL" sz="1600" dirty="0">
                <a:hlinkClick r:id="rId3"/>
              </a:rPr>
              <a:t>https://www.dobreprogramy.pl/sova-atakuje-androida-i-kradnie-pieniadze-to-trojan-bankowy-ale-nie-tylko,6682734122040288a</a:t>
            </a:r>
            <a:br>
              <a:rPr lang="pl-PL" sz="1600" dirty="0"/>
            </a:br>
            <a:endParaRPr lang="pl-PL" sz="1600" dirty="0"/>
          </a:p>
          <a:p>
            <a:r>
              <a:rPr lang="pl-PL" sz="1600" dirty="0">
                <a:hlinkClick r:id="rId4"/>
              </a:rPr>
              <a:t>https://www.threatmark.com/about-s-o-v-a-malware-family/</a:t>
            </a:r>
            <a:br>
              <a:rPr lang="pl-PL" sz="1600" dirty="0"/>
            </a:br>
            <a:endParaRPr lang="pl-PL" sz="1600" dirty="0"/>
          </a:p>
        </p:txBody>
      </p:sp>
    </p:spTree>
    <p:extLst>
      <p:ext uri="{BB962C8B-B14F-4D97-AF65-F5344CB8AC3E}">
        <p14:creationId xmlns:p14="http://schemas.microsoft.com/office/powerpoint/2010/main" val="1930907884"/>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Obraz 3" descr="Obraz zawierający stół przykryty czerwonym obrusem&#10;&#10;Automatycznie generowany opis">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79909"/>
            <a:ext cx="12191979" cy="6857990"/>
          </a:xfrm>
          <a:prstGeom prst="rect">
            <a:avLst/>
          </a:prstGeom>
        </p:spPr>
      </p:pic>
      <p:sp>
        <p:nvSpPr>
          <p:cNvPr id="29" name="Prostokąt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Prostokąt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pole tekstowe 1">
            <a:extLst>
              <a:ext uri="{FF2B5EF4-FFF2-40B4-BE49-F238E27FC236}">
                <a16:creationId xmlns:a16="http://schemas.microsoft.com/office/drawing/2014/main" id="{560B6145-5EB9-497C-9CE8-0C518C182C2E}"/>
              </a:ext>
            </a:extLst>
          </p:cNvPr>
          <p:cNvSpPr txBox="1"/>
          <p:nvPr/>
        </p:nvSpPr>
        <p:spPr>
          <a:xfrm>
            <a:off x="4536489" y="585926"/>
            <a:ext cx="7128769" cy="4339650"/>
          </a:xfrm>
          <a:prstGeom prst="rect">
            <a:avLst/>
          </a:prstGeom>
          <a:noFill/>
        </p:spPr>
        <p:txBody>
          <a:bodyPr wrap="square" rtlCol="0">
            <a:spAutoFit/>
          </a:bodyPr>
          <a:lstStyle/>
          <a:p>
            <a:r>
              <a:rPr lang="pl-PL" sz="2400" b="1" dirty="0"/>
              <a:t>Bomba logiczna </a:t>
            </a:r>
            <a:r>
              <a:rPr lang="pl-PL" sz="2400" dirty="0"/>
              <a:t>(ang. </a:t>
            </a:r>
            <a:r>
              <a:rPr lang="pl-PL" sz="2400" dirty="0" err="1"/>
              <a:t>logical</a:t>
            </a:r>
            <a:r>
              <a:rPr lang="pl-PL" sz="2400" dirty="0"/>
              <a:t> bomb), w odróżnieniu od konia trojańskiego, nie uruchamia ukrytego złośliwego oprogramowania od razu tylko w odpowiednim czasie (np. po zajściu określonego zdarzenia lub po kilkukrotnym uruchomieniu wybranej aplikacji). </a:t>
            </a:r>
            <a:br>
              <a:rPr lang="pl-PL" sz="2400" dirty="0"/>
            </a:br>
            <a:r>
              <a:rPr lang="pl-PL" sz="2400" b="1" dirty="0" err="1"/>
              <a:t>Exploit</a:t>
            </a:r>
            <a:r>
              <a:rPr lang="pl-PL" sz="2400" dirty="0"/>
              <a:t> jest programem wykorzystującym błędy programistyczne i przejmującym kontrolę nad działaniem procesu</a:t>
            </a:r>
            <a:br>
              <a:rPr lang="pl-PL" sz="2400" dirty="0"/>
            </a:br>
            <a:r>
              <a:rPr lang="pl-PL" sz="2400" dirty="0"/>
              <a:t>błędy zero-</a:t>
            </a:r>
            <a:r>
              <a:rPr lang="pl-PL" sz="2400" dirty="0" err="1"/>
              <a:t>day</a:t>
            </a:r>
            <a:br>
              <a:rPr lang="pl-PL" sz="2400" dirty="0"/>
            </a:br>
            <a:r>
              <a:rPr lang="pl-PL" dirty="0">
                <a:hlinkClick r:id="rId3"/>
              </a:rPr>
              <a:t>https://kapitanhack.pl/2022/03/11/nieskategoryzowane/microsoft-naprawia-3-zero-daye-oraz-inne-krytyczne-bledy/</a:t>
            </a:r>
            <a:endParaRPr lang="pl-PL" dirty="0"/>
          </a:p>
        </p:txBody>
      </p:sp>
    </p:spTree>
    <p:extLst>
      <p:ext uri="{BB962C8B-B14F-4D97-AF65-F5344CB8AC3E}">
        <p14:creationId xmlns:p14="http://schemas.microsoft.com/office/powerpoint/2010/main" val="3348555126"/>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Obraz 3" descr="Obraz zawierający stół przykryty czerwonym obrusem&#10;&#10;Automatycznie generowany opis">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79909"/>
            <a:ext cx="12191979" cy="6857990"/>
          </a:xfrm>
          <a:prstGeom prst="rect">
            <a:avLst/>
          </a:prstGeom>
        </p:spPr>
      </p:pic>
      <p:sp>
        <p:nvSpPr>
          <p:cNvPr id="29" name="Prostokąt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Prostokąt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pole tekstowe 1">
            <a:extLst>
              <a:ext uri="{FF2B5EF4-FFF2-40B4-BE49-F238E27FC236}">
                <a16:creationId xmlns:a16="http://schemas.microsoft.com/office/drawing/2014/main" id="{424AFD2A-2173-0116-5436-79AE906895B3}"/>
              </a:ext>
            </a:extLst>
          </p:cNvPr>
          <p:cNvSpPr txBox="1"/>
          <p:nvPr/>
        </p:nvSpPr>
        <p:spPr>
          <a:xfrm>
            <a:off x="4492101" y="550416"/>
            <a:ext cx="7265158" cy="4431983"/>
          </a:xfrm>
          <a:prstGeom prst="rect">
            <a:avLst/>
          </a:prstGeom>
          <a:noFill/>
        </p:spPr>
        <p:txBody>
          <a:bodyPr wrap="square" rtlCol="0">
            <a:spAutoFit/>
          </a:bodyPr>
          <a:lstStyle/>
          <a:p>
            <a:r>
              <a:rPr lang="pl-PL" sz="2400" b="1" dirty="0" err="1"/>
              <a:t>Keylogger</a:t>
            </a:r>
            <a:r>
              <a:rPr lang="pl-PL" sz="2400" dirty="0"/>
              <a:t> jest oprogramowaniem, mającym na celu wykradanie haseł poprzez przejęcie kontroli nad obsługą klawiatury. </a:t>
            </a:r>
            <a:br>
              <a:rPr lang="pl-PL" sz="2400" dirty="0"/>
            </a:br>
            <a:r>
              <a:rPr lang="pl-PL" sz="2400" b="1" dirty="0" err="1"/>
              <a:t>Ransomware</a:t>
            </a:r>
            <a:r>
              <a:rPr lang="pl-PL" sz="2400" dirty="0"/>
              <a:t> (ang. </a:t>
            </a:r>
            <a:r>
              <a:rPr lang="pl-PL" sz="2400" dirty="0" err="1"/>
              <a:t>ransom</a:t>
            </a:r>
            <a:r>
              <a:rPr lang="pl-PL" sz="2400" dirty="0"/>
              <a:t> – okup) jest aplikacją wnikającą do atakowanego komputera a następnie szyfrującą dane jego właściciela. Perfidia tego złośliwego oprogramowania polega na zostawieniu odpowiedniej notatki z instrukcją, co musi zrobić właściciel zainfekowanego komputera, aby odzyskać </a:t>
            </a:r>
            <a:br>
              <a:rPr lang="pl-PL" sz="2400" dirty="0"/>
            </a:br>
            <a:endParaRPr lang="pl-PL" sz="2400" dirty="0"/>
          </a:p>
          <a:p>
            <a:endParaRPr lang="pl-PL" dirty="0"/>
          </a:p>
        </p:txBody>
      </p:sp>
    </p:spTree>
    <p:extLst>
      <p:ext uri="{BB962C8B-B14F-4D97-AF65-F5344CB8AC3E}">
        <p14:creationId xmlns:p14="http://schemas.microsoft.com/office/powerpoint/2010/main" val="32012618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Obraz 3" descr="Obraz zawierający stół przykryty czerwonym obrusem&#10;&#10;Automatycznie generowany opis">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79909"/>
            <a:ext cx="12191979" cy="6857990"/>
          </a:xfrm>
          <a:prstGeom prst="rect">
            <a:avLst/>
          </a:prstGeom>
        </p:spPr>
      </p:pic>
      <p:sp>
        <p:nvSpPr>
          <p:cNvPr id="29" name="Prostokąt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Prostokąt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pole tekstowe 1">
            <a:extLst>
              <a:ext uri="{FF2B5EF4-FFF2-40B4-BE49-F238E27FC236}">
                <a16:creationId xmlns:a16="http://schemas.microsoft.com/office/drawing/2014/main" id="{4A2AE103-D8B4-BAEC-1646-BAAE7EBF1DC8}"/>
              </a:ext>
            </a:extLst>
          </p:cNvPr>
          <p:cNvSpPr txBox="1"/>
          <p:nvPr/>
        </p:nvSpPr>
        <p:spPr>
          <a:xfrm>
            <a:off x="4518734" y="585926"/>
            <a:ext cx="7119891" cy="3416320"/>
          </a:xfrm>
          <a:prstGeom prst="rect">
            <a:avLst/>
          </a:prstGeom>
          <a:noFill/>
        </p:spPr>
        <p:txBody>
          <a:bodyPr wrap="square" rtlCol="0">
            <a:spAutoFit/>
          </a:bodyPr>
          <a:lstStyle/>
          <a:p>
            <a:r>
              <a:rPr lang="pl-PL" sz="2400" b="1" dirty="0" err="1"/>
              <a:t>Rootkit</a:t>
            </a:r>
            <a:r>
              <a:rPr lang="pl-PL" sz="2400" dirty="0"/>
              <a:t> jest programem ułatwiającym włamanie do systemu komputerowego poprzez ukrycie niebezpiecznych plików i procesów mających kontrolę nad systemem. Wykrycie takiego programu w zainfekowanym komputerze jest bardzo trudne, gdyż jest on w stanie kontrolować pracę specjalistycznych narzędzi do jego wykrywania. Najbardziej znane to: Hacker </a:t>
            </a:r>
            <a:r>
              <a:rPr lang="pl-PL" sz="2400" dirty="0" err="1"/>
              <a:t>Defender</a:t>
            </a:r>
            <a:r>
              <a:rPr lang="pl-PL" sz="2400" dirty="0"/>
              <a:t>, CD Sony</a:t>
            </a:r>
          </a:p>
        </p:txBody>
      </p:sp>
    </p:spTree>
    <p:extLst>
      <p:ext uri="{BB962C8B-B14F-4D97-AF65-F5344CB8AC3E}">
        <p14:creationId xmlns:p14="http://schemas.microsoft.com/office/powerpoint/2010/main" val="670854325"/>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947_TF56410444" id="{A0D5D619-BEC2-4BE2-A202-DE86F543F73B}" vid="{6262031E-7301-4465-9BD2-05F83B2C7BBE}"/>
    </a:ext>
  </a:extLst>
</a:theme>
</file>

<file path=ppt/theme/theme2.xml><?xml version="1.0" encoding="utf-8"?>
<a:theme xmlns:a="http://schemas.openxmlformats.org/drawingml/2006/main" name="Motyw pakietu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{58369013-265A-46E3-B465-12DDD9DC78F2}tf56410444_win32</Template>
  <TotalTime>39</TotalTime>
  <Words>763</Words>
  <Application>Microsoft Office PowerPoint</Application>
  <PresentationFormat>Panoramiczny</PresentationFormat>
  <Paragraphs>15</Paragraphs>
  <Slides>12</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12</vt:i4>
      </vt:variant>
    </vt:vector>
  </HeadingPairs>
  <TitlesOfParts>
    <vt:vector size="17" baseType="lpstr">
      <vt:lpstr>Avenir Next LT Pro</vt:lpstr>
      <vt:lpstr>Avenir Next LT Pro Light</vt:lpstr>
      <vt:lpstr>Calibri</vt:lpstr>
      <vt:lpstr>Garamond</vt:lpstr>
      <vt:lpstr>SavonVTI</vt:lpstr>
      <vt:lpstr>RODZAJE ZŁOŚLIWEGO OPROGRAMOWANIA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RODZAJE ZŁOŚLIWEGO OPROGRAMOWANIA</dc:title>
  <dc:creator>Wojciech</dc:creator>
  <cp:lastModifiedBy>Wojciech</cp:lastModifiedBy>
  <cp:revision>3</cp:revision>
  <dcterms:created xsi:type="dcterms:W3CDTF">2022-09-04T17:31:25Z</dcterms:created>
  <dcterms:modified xsi:type="dcterms:W3CDTF">2022-09-04T18:11:15Z</dcterms:modified>
</cp:coreProperties>
</file>